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Agrandir Narrow" panose="020B0604020202020204" charset="0"/>
      <p:regular r:id="rId18"/>
    </p:embeddedFont>
    <p:embeddedFont>
      <p:font typeface="Agrandir Narrow Bold" panose="020B0604020202020204" charset="0"/>
      <p:regular r:id="rId19"/>
    </p:embeddedFont>
    <p:embeddedFont>
      <p:font typeface="Days" panose="02000505050000020004" charset="0"/>
      <p:regular r:id="rId20"/>
    </p:embeddedFont>
    <p:embeddedFont>
      <p:font typeface="Open Sauce" panose="020B0604020202020204" charset="0"/>
      <p:regular r:id="rId21"/>
    </p:embeddedFont>
    <p:embeddedFont>
      <p:font typeface="Open Sauce Light" panose="020B0604020202020204" charset="0"/>
      <p:regular r:id="rId22"/>
    </p:embeddedFont>
    <p:embeddedFont>
      <p:font typeface="Open Sauce Light Italics" panose="020B0604020202020204" charset="0"/>
      <p:regular r:id="rId23"/>
    </p:embeddedFont>
    <p:embeddedFont>
      <p:font typeface="Open Sauce Medium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82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2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47453">
            <a:off x="-212140" y="-387358"/>
            <a:ext cx="18712279" cy="11061715"/>
          </a:xfrm>
          <a:custGeom>
            <a:avLst/>
            <a:gdLst/>
            <a:ahLst/>
            <a:cxnLst/>
            <a:rect l="l" t="t" r="r" b="b"/>
            <a:pathLst>
              <a:path w="18712279" h="11061715">
                <a:moveTo>
                  <a:pt x="441100" y="0"/>
                </a:moveTo>
                <a:lnTo>
                  <a:pt x="18712280" y="784177"/>
                </a:lnTo>
                <a:lnTo>
                  <a:pt x="18271180" y="11061716"/>
                </a:lnTo>
                <a:lnTo>
                  <a:pt x="0" y="10277539"/>
                </a:lnTo>
                <a:lnTo>
                  <a:pt x="441100" y="0"/>
                </a:lnTo>
                <a:close/>
              </a:path>
            </a:pathLst>
          </a:custGeom>
          <a:blipFill>
            <a:blip r:embed="rId2"/>
            <a:stretch>
              <a:fillRect l="-9549" t="-14710" r="-62593" b="-49091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564160" y="6931968"/>
            <a:ext cx="9526284" cy="0"/>
          </a:xfrm>
          <a:prstGeom prst="line">
            <a:avLst/>
          </a:prstGeom>
          <a:ln w="76200" cap="rnd">
            <a:solidFill>
              <a:srgbClr val="F5F5F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1281356" y="1028700"/>
            <a:ext cx="2233232" cy="2233232"/>
          </a:xfrm>
          <a:custGeom>
            <a:avLst/>
            <a:gdLst/>
            <a:ahLst/>
            <a:cxnLst/>
            <a:rect l="l" t="t" r="r" b="b"/>
            <a:pathLst>
              <a:path w="2233232" h="2233232">
                <a:moveTo>
                  <a:pt x="0" y="0"/>
                </a:moveTo>
                <a:lnTo>
                  <a:pt x="2233232" y="0"/>
                </a:lnTo>
                <a:lnTo>
                  <a:pt x="2233232" y="2233232"/>
                </a:lnTo>
                <a:lnTo>
                  <a:pt x="0" y="22332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564160" y="3338132"/>
            <a:ext cx="9931441" cy="2254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800"/>
              </a:lnSpc>
            </a:pPr>
            <a:r>
              <a:rPr lang="en-US" sz="8000" spc="296">
                <a:solidFill>
                  <a:srgbClr val="FFFFFF"/>
                </a:solidFill>
                <a:latin typeface="Days"/>
                <a:ea typeface="Days"/>
                <a:cs typeface="Days"/>
                <a:sym typeface="Days"/>
              </a:rPr>
              <a:t>Gallup Pakistan</a:t>
            </a:r>
          </a:p>
          <a:p>
            <a:pPr algn="just">
              <a:lnSpc>
                <a:spcPts val="8800"/>
              </a:lnSpc>
            </a:pPr>
            <a:r>
              <a:rPr lang="en-US" sz="8000" spc="296">
                <a:solidFill>
                  <a:srgbClr val="FFFFFF"/>
                </a:solidFill>
                <a:latin typeface="Days"/>
                <a:ea typeface="Days"/>
                <a:cs typeface="Days"/>
                <a:sym typeface="Days"/>
              </a:rPr>
              <a:t>Digital Analytics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19281" y="7254681"/>
            <a:ext cx="6087256" cy="352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51"/>
              </a:lnSpc>
            </a:pPr>
            <a:r>
              <a:rPr lang="en-US" sz="2137" spc="181">
                <a:solidFill>
                  <a:srgbClr val="FFFFFF"/>
                </a:solidFill>
                <a:latin typeface="Agrandir Narrow Bold"/>
                <a:ea typeface="Agrandir Narrow Bold"/>
                <a:cs typeface="Agrandir Narrow Bold"/>
                <a:sym typeface="Agrandir Narrow Bold"/>
              </a:rPr>
              <a:t>www.galluppakistandigitalanalytics.com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19281" y="6047721"/>
            <a:ext cx="6087256" cy="360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51"/>
              </a:lnSpc>
            </a:pPr>
            <a:r>
              <a:rPr lang="en-US" sz="2137" spc="181">
                <a:solidFill>
                  <a:srgbClr val="FFBD59"/>
                </a:solidFill>
                <a:latin typeface="Agrandir Narrow Bold"/>
                <a:ea typeface="Agrandir Narrow Bold"/>
                <a:cs typeface="Agrandir Narrow Bold"/>
                <a:sym typeface="Agrandir Narrow Bold"/>
              </a:rPr>
              <a:t>Data Simplified, Impact Amplified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22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flipH="1" flipV="1">
            <a:off x="10709721" y="3924300"/>
            <a:ext cx="7578277" cy="0"/>
          </a:xfrm>
          <a:prstGeom prst="line">
            <a:avLst/>
          </a:prstGeom>
          <a:ln w="76200" cap="flat">
            <a:solidFill>
              <a:srgbClr val="C23A9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10709722" y="4263643"/>
            <a:ext cx="6549578" cy="1319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 algn="l">
              <a:lnSpc>
                <a:spcPts val="2646"/>
              </a:lnSpc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Airline Performance</a:t>
            </a:r>
          </a:p>
          <a:p>
            <a:pPr marL="388620" lvl="1" indent="-194310" algn="l">
              <a:lnSpc>
                <a:spcPts val="2646"/>
              </a:lnSpc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Punctuality</a:t>
            </a:r>
          </a:p>
          <a:p>
            <a:pPr marL="388620" lvl="1" indent="-194310" algn="l">
              <a:lnSpc>
                <a:spcPts val="2646"/>
              </a:lnSpc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Regulairty</a:t>
            </a:r>
          </a:p>
          <a:p>
            <a:pPr marL="388620" lvl="1" indent="-194310" algn="l">
              <a:lnSpc>
                <a:spcPts val="2646"/>
              </a:lnSpc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Regional Trends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709722" y="1778875"/>
            <a:ext cx="6549578" cy="774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49"/>
              </a:lnSpc>
            </a:pPr>
            <a:r>
              <a:rPr lang="en-US" sz="5499" spc="175">
                <a:solidFill>
                  <a:srgbClr val="FFFFFF"/>
                </a:solidFill>
                <a:latin typeface="Days"/>
                <a:ea typeface="Days"/>
                <a:cs typeface="Days"/>
                <a:sym typeface="Days"/>
              </a:rPr>
              <a:t>Flight Monitor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709722" y="2620250"/>
            <a:ext cx="6549578" cy="96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79"/>
              </a:lnSpc>
            </a:pPr>
            <a:r>
              <a:rPr lang="en-US" sz="6799" spc="768">
                <a:solidFill>
                  <a:srgbClr val="FFFFFF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DASHBOARD</a:t>
            </a:r>
          </a:p>
        </p:txBody>
      </p:sp>
      <p:sp>
        <p:nvSpPr>
          <p:cNvPr id="7" name="Freeform 7"/>
          <p:cNvSpPr/>
          <p:nvPr/>
        </p:nvSpPr>
        <p:spPr>
          <a:xfrm>
            <a:off x="760624" y="1806373"/>
            <a:ext cx="9459937" cy="5293060"/>
          </a:xfrm>
          <a:custGeom>
            <a:avLst/>
            <a:gdLst/>
            <a:ahLst/>
            <a:cxnLst/>
            <a:rect l="l" t="t" r="r" b="b"/>
            <a:pathLst>
              <a:path w="9459937" h="5293060">
                <a:moveTo>
                  <a:pt x="0" y="0"/>
                </a:moveTo>
                <a:lnTo>
                  <a:pt x="9459937" y="0"/>
                </a:lnTo>
                <a:lnTo>
                  <a:pt x="9459937" y="5293060"/>
                </a:lnTo>
                <a:lnTo>
                  <a:pt x="0" y="5293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0" r="-120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638052" y="0"/>
            <a:ext cx="1649948" cy="1649948"/>
          </a:xfrm>
          <a:custGeom>
            <a:avLst/>
            <a:gdLst/>
            <a:ahLst/>
            <a:cxnLst/>
            <a:rect l="l" t="t" r="r" b="b"/>
            <a:pathLst>
              <a:path w="1649948" h="1649948">
                <a:moveTo>
                  <a:pt x="0" y="0"/>
                </a:moveTo>
                <a:lnTo>
                  <a:pt x="1649948" y="0"/>
                </a:lnTo>
                <a:lnTo>
                  <a:pt x="1649948" y="1649948"/>
                </a:lnTo>
                <a:lnTo>
                  <a:pt x="0" y="16499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22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709722" y="4263643"/>
            <a:ext cx="6549578" cy="1319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 algn="l">
              <a:lnSpc>
                <a:spcPts val="2646"/>
              </a:lnSpc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Past 11 Election Historical Records</a:t>
            </a:r>
          </a:p>
          <a:p>
            <a:pPr marL="388620" lvl="1" indent="-194310" algn="l">
              <a:lnSpc>
                <a:spcPts val="2646"/>
              </a:lnSpc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Party Performance</a:t>
            </a:r>
          </a:p>
          <a:p>
            <a:pPr marL="388620" lvl="1" indent="-194310" algn="l">
              <a:lnSpc>
                <a:spcPts val="2646"/>
              </a:lnSpc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Voter Turnout</a:t>
            </a:r>
          </a:p>
          <a:p>
            <a:pPr marL="388620" lvl="1" indent="-194310" algn="l">
              <a:lnSpc>
                <a:spcPts val="2646"/>
              </a:lnSpc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Voting Share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709722" y="1778875"/>
            <a:ext cx="6797032" cy="774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49"/>
              </a:lnSpc>
            </a:pPr>
            <a:r>
              <a:rPr lang="en-US" sz="5499" spc="175">
                <a:solidFill>
                  <a:srgbClr val="FFFFFF"/>
                </a:solidFill>
                <a:latin typeface="Days"/>
                <a:ea typeface="Days"/>
                <a:cs typeface="Days"/>
                <a:sym typeface="Days"/>
              </a:rPr>
              <a:t>Electoral History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709722" y="2620250"/>
            <a:ext cx="6549578" cy="96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79"/>
              </a:lnSpc>
            </a:pPr>
            <a:r>
              <a:rPr lang="en-US" sz="6799" spc="768">
                <a:solidFill>
                  <a:srgbClr val="FFFFFF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DASHBOARD</a:t>
            </a:r>
          </a:p>
        </p:txBody>
      </p:sp>
      <p:sp>
        <p:nvSpPr>
          <p:cNvPr id="7" name="Freeform 7"/>
          <p:cNvSpPr/>
          <p:nvPr/>
        </p:nvSpPr>
        <p:spPr>
          <a:xfrm>
            <a:off x="760624" y="1806373"/>
            <a:ext cx="9459937" cy="5293060"/>
          </a:xfrm>
          <a:custGeom>
            <a:avLst/>
            <a:gdLst/>
            <a:ahLst/>
            <a:cxnLst/>
            <a:rect l="l" t="t" r="r" b="b"/>
            <a:pathLst>
              <a:path w="9459937" h="5293060">
                <a:moveTo>
                  <a:pt x="0" y="0"/>
                </a:moveTo>
                <a:lnTo>
                  <a:pt x="9459937" y="0"/>
                </a:lnTo>
                <a:lnTo>
                  <a:pt x="9459937" y="5293060"/>
                </a:lnTo>
                <a:lnTo>
                  <a:pt x="0" y="5293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14" r="-614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638052" y="0"/>
            <a:ext cx="1649948" cy="1649948"/>
          </a:xfrm>
          <a:custGeom>
            <a:avLst/>
            <a:gdLst/>
            <a:ahLst/>
            <a:cxnLst/>
            <a:rect l="l" t="t" r="r" b="b"/>
            <a:pathLst>
              <a:path w="1649948" h="1649948">
                <a:moveTo>
                  <a:pt x="0" y="0"/>
                </a:moveTo>
                <a:lnTo>
                  <a:pt x="1649948" y="0"/>
                </a:lnTo>
                <a:lnTo>
                  <a:pt x="1649948" y="1649948"/>
                </a:lnTo>
                <a:lnTo>
                  <a:pt x="0" y="16499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674CEBE9-C35E-5513-D54E-470DA39B1EB8}"/>
              </a:ext>
            </a:extLst>
          </p:cNvPr>
          <p:cNvSpPr/>
          <p:nvPr/>
        </p:nvSpPr>
        <p:spPr>
          <a:xfrm flipH="1" flipV="1">
            <a:off x="10709721" y="3924300"/>
            <a:ext cx="7578277" cy="0"/>
          </a:xfrm>
          <a:prstGeom prst="line">
            <a:avLst/>
          </a:prstGeom>
          <a:ln w="76200" cap="flat">
            <a:solidFill>
              <a:srgbClr val="C23A97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22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709722" y="4263643"/>
            <a:ext cx="6549578" cy="1319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 algn="l">
              <a:lnSpc>
                <a:spcPts val="2646"/>
              </a:lnSpc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Tracker Study Conducted By Gallup</a:t>
            </a:r>
          </a:p>
          <a:p>
            <a:pPr marL="388620" lvl="1" indent="-194310" algn="l">
              <a:lnSpc>
                <a:spcPts val="2646"/>
              </a:lnSpc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Current Business Condition</a:t>
            </a:r>
          </a:p>
          <a:p>
            <a:pPr marL="388620" lvl="1" indent="-194310" algn="l">
              <a:lnSpc>
                <a:spcPts val="2646"/>
              </a:lnSpc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Future Business Condition</a:t>
            </a:r>
          </a:p>
          <a:p>
            <a:pPr marL="388620" lvl="1" indent="-194310" algn="l">
              <a:lnSpc>
                <a:spcPts val="2646"/>
              </a:lnSpc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Direction of the Country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709722" y="1778875"/>
            <a:ext cx="6797032" cy="774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49"/>
              </a:lnSpc>
            </a:pPr>
            <a:r>
              <a:rPr lang="en-US" sz="5499" spc="175">
                <a:solidFill>
                  <a:srgbClr val="FFFFFF"/>
                </a:solidFill>
                <a:latin typeface="Days"/>
                <a:ea typeface="Days"/>
                <a:cs typeface="Days"/>
                <a:sym typeface="Days"/>
              </a:rPr>
              <a:t>BCI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709722" y="2620250"/>
            <a:ext cx="6549578" cy="96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79"/>
              </a:lnSpc>
            </a:pPr>
            <a:r>
              <a:rPr lang="en-US" sz="6799" spc="768">
                <a:solidFill>
                  <a:srgbClr val="FFFFFF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DASHBOARD</a:t>
            </a:r>
          </a:p>
        </p:txBody>
      </p:sp>
      <p:sp>
        <p:nvSpPr>
          <p:cNvPr id="7" name="Freeform 7"/>
          <p:cNvSpPr/>
          <p:nvPr/>
        </p:nvSpPr>
        <p:spPr>
          <a:xfrm>
            <a:off x="760624" y="1806373"/>
            <a:ext cx="9459937" cy="5293060"/>
          </a:xfrm>
          <a:custGeom>
            <a:avLst/>
            <a:gdLst/>
            <a:ahLst/>
            <a:cxnLst/>
            <a:rect l="l" t="t" r="r" b="b"/>
            <a:pathLst>
              <a:path w="9459937" h="5293060">
                <a:moveTo>
                  <a:pt x="0" y="0"/>
                </a:moveTo>
                <a:lnTo>
                  <a:pt x="9459937" y="0"/>
                </a:lnTo>
                <a:lnTo>
                  <a:pt x="9459937" y="5293060"/>
                </a:lnTo>
                <a:lnTo>
                  <a:pt x="0" y="5293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54" r="-854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638052" y="0"/>
            <a:ext cx="1649948" cy="1649948"/>
          </a:xfrm>
          <a:custGeom>
            <a:avLst/>
            <a:gdLst/>
            <a:ahLst/>
            <a:cxnLst/>
            <a:rect l="l" t="t" r="r" b="b"/>
            <a:pathLst>
              <a:path w="1649948" h="1649948">
                <a:moveTo>
                  <a:pt x="0" y="0"/>
                </a:moveTo>
                <a:lnTo>
                  <a:pt x="1649948" y="0"/>
                </a:lnTo>
                <a:lnTo>
                  <a:pt x="1649948" y="1649948"/>
                </a:lnTo>
                <a:lnTo>
                  <a:pt x="0" y="16499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8537929E-E50E-8CD3-533E-017F2F97A6BF}"/>
              </a:ext>
            </a:extLst>
          </p:cNvPr>
          <p:cNvSpPr/>
          <p:nvPr/>
        </p:nvSpPr>
        <p:spPr>
          <a:xfrm flipH="1" flipV="1">
            <a:off x="10709721" y="3924300"/>
            <a:ext cx="7578277" cy="0"/>
          </a:xfrm>
          <a:prstGeom prst="line">
            <a:avLst/>
          </a:prstGeom>
          <a:ln w="76200" cap="flat">
            <a:solidFill>
              <a:srgbClr val="C23A97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687" t="-65773" r="-3408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976196" y="1953916"/>
            <a:ext cx="14336340" cy="11695182"/>
            <a:chOff x="0" y="0"/>
            <a:chExt cx="3775826" cy="30802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75826" cy="3080213"/>
            </a:xfrm>
            <a:custGeom>
              <a:avLst/>
              <a:gdLst/>
              <a:ahLst/>
              <a:cxnLst/>
              <a:rect l="l" t="t" r="r" b="b"/>
              <a:pathLst>
                <a:path w="3775826" h="3080213">
                  <a:moveTo>
                    <a:pt x="0" y="0"/>
                  </a:moveTo>
                  <a:lnTo>
                    <a:pt x="3775826" y="0"/>
                  </a:lnTo>
                  <a:lnTo>
                    <a:pt x="3775826" y="3080213"/>
                  </a:lnTo>
                  <a:lnTo>
                    <a:pt x="0" y="3080213"/>
                  </a:lnTo>
                  <a:close/>
                </a:path>
              </a:pathLst>
            </a:custGeom>
            <a:solidFill>
              <a:srgbClr val="F5F5F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775826" cy="31087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69"/>
                </a:lnSpc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 flipH="1">
            <a:off x="1854191" y="2986426"/>
            <a:ext cx="14579503" cy="21934"/>
          </a:xfrm>
          <a:prstGeom prst="line">
            <a:avLst/>
          </a:prstGeom>
          <a:ln w="76200" cap="flat">
            <a:solidFill>
              <a:srgbClr val="C23A9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2146728" y="3371838"/>
            <a:ext cx="4533868" cy="2545715"/>
          </a:xfrm>
          <a:custGeom>
            <a:avLst/>
            <a:gdLst/>
            <a:ahLst/>
            <a:cxnLst/>
            <a:rect l="l" t="t" r="r" b="b"/>
            <a:pathLst>
              <a:path w="4533868" h="2545715">
                <a:moveTo>
                  <a:pt x="0" y="0"/>
                </a:moveTo>
                <a:lnTo>
                  <a:pt x="4533868" y="0"/>
                </a:lnTo>
                <a:lnTo>
                  <a:pt x="4533868" y="2545716"/>
                </a:lnTo>
                <a:lnTo>
                  <a:pt x="0" y="25457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877066" y="3401942"/>
            <a:ext cx="4533868" cy="2485509"/>
          </a:xfrm>
          <a:custGeom>
            <a:avLst/>
            <a:gdLst/>
            <a:ahLst/>
            <a:cxnLst/>
            <a:rect l="l" t="t" r="r" b="b"/>
            <a:pathLst>
              <a:path w="4533868" h="2485509">
                <a:moveTo>
                  <a:pt x="0" y="0"/>
                </a:moveTo>
                <a:lnTo>
                  <a:pt x="4533868" y="0"/>
                </a:lnTo>
                <a:lnTo>
                  <a:pt x="4533868" y="2485508"/>
                </a:lnTo>
                <a:lnTo>
                  <a:pt x="0" y="24855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610959" y="3401942"/>
            <a:ext cx="4533868" cy="2467514"/>
          </a:xfrm>
          <a:custGeom>
            <a:avLst/>
            <a:gdLst/>
            <a:ahLst/>
            <a:cxnLst/>
            <a:rect l="l" t="t" r="r" b="b"/>
            <a:pathLst>
              <a:path w="4533868" h="2467514">
                <a:moveTo>
                  <a:pt x="0" y="0"/>
                </a:moveTo>
                <a:lnTo>
                  <a:pt x="4533867" y="0"/>
                </a:lnTo>
                <a:lnTo>
                  <a:pt x="4533867" y="2467513"/>
                </a:lnTo>
                <a:lnTo>
                  <a:pt x="0" y="24675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161708" y="7020784"/>
            <a:ext cx="4533868" cy="2459305"/>
          </a:xfrm>
          <a:custGeom>
            <a:avLst/>
            <a:gdLst/>
            <a:ahLst/>
            <a:cxnLst/>
            <a:rect l="l" t="t" r="r" b="b"/>
            <a:pathLst>
              <a:path w="4533868" h="2459305">
                <a:moveTo>
                  <a:pt x="0" y="0"/>
                </a:moveTo>
                <a:lnTo>
                  <a:pt x="4533867" y="0"/>
                </a:lnTo>
                <a:lnTo>
                  <a:pt x="4533867" y="2459305"/>
                </a:lnTo>
                <a:lnTo>
                  <a:pt x="0" y="245930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4333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144000" y="7020784"/>
            <a:ext cx="4443074" cy="2467514"/>
          </a:xfrm>
          <a:custGeom>
            <a:avLst/>
            <a:gdLst/>
            <a:ahLst/>
            <a:cxnLst/>
            <a:rect l="l" t="t" r="r" b="b"/>
            <a:pathLst>
              <a:path w="4443074" h="2467514">
                <a:moveTo>
                  <a:pt x="0" y="0"/>
                </a:moveTo>
                <a:lnTo>
                  <a:pt x="4443074" y="0"/>
                </a:lnTo>
                <a:lnTo>
                  <a:pt x="4443074" y="2467514"/>
                </a:lnTo>
                <a:lnTo>
                  <a:pt x="0" y="246751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842521" y="1820566"/>
            <a:ext cx="9325002" cy="1137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OTHER DASHBOARDS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145997" y="5879454"/>
            <a:ext cx="4534599" cy="319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6"/>
              </a:lnSpc>
            </a:pPr>
            <a:r>
              <a:rPr lang="en-US" sz="18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Schengen Visa Statistics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877066" y="5849350"/>
            <a:ext cx="4534599" cy="319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6"/>
              </a:lnSpc>
            </a:pPr>
            <a:r>
              <a:rPr lang="en-US" sz="18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GIA End of Year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611690" y="5831355"/>
            <a:ext cx="4534599" cy="319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6"/>
              </a:lnSpc>
            </a:pPr>
            <a:r>
              <a:rPr lang="en-US" sz="18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Trade Statistics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161708" y="9470564"/>
            <a:ext cx="4534599" cy="319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6"/>
              </a:lnSpc>
            </a:pPr>
            <a:r>
              <a:rPr lang="en-US" sz="18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US Immigrant Visa Statistics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098238" y="9459723"/>
            <a:ext cx="4534599" cy="319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6"/>
              </a:lnSpc>
            </a:pPr>
            <a:r>
              <a:rPr lang="en-US" sz="18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Pakistani Voters</a:t>
            </a:r>
          </a:p>
        </p:txBody>
      </p:sp>
      <p:sp>
        <p:nvSpPr>
          <p:cNvPr id="18" name="Freeform 18"/>
          <p:cNvSpPr/>
          <p:nvPr/>
        </p:nvSpPr>
        <p:spPr>
          <a:xfrm>
            <a:off x="16638052" y="0"/>
            <a:ext cx="1649948" cy="1649948"/>
          </a:xfrm>
          <a:custGeom>
            <a:avLst/>
            <a:gdLst/>
            <a:ahLst/>
            <a:cxnLst/>
            <a:rect l="l" t="t" r="r" b="b"/>
            <a:pathLst>
              <a:path w="1649948" h="1649948">
                <a:moveTo>
                  <a:pt x="0" y="0"/>
                </a:moveTo>
                <a:lnTo>
                  <a:pt x="1649948" y="0"/>
                </a:lnTo>
                <a:lnTo>
                  <a:pt x="1649948" y="1649948"/>
                </a:lnTo>
                <a:lnTo>
                  <a:pt x="0" y="164994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3356" t="-19866" r="-347" b="-3383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70035" y="461151"/>
            <a:ext cx="7015976" cy="9482949"/>
            <a:chOff x="0" y="0"/>
            <a:chExt cx="1455146" cy="25244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55146" cy="2524471"/>
            </a:xfrm>
            <a:custGeom>
              <a:avLst/>
              <a:gdLst/>
              <a:ahLst/>
              <a:cxnLst/>
              <a:rect l="l" t="t" r="r" b="b"/>
              <a:pathLst>
                <a:path w="1455146" h="2524471">
                  <a:moveTo>
                    <a:pt x="0" y="0"/>
                  </a:moveTo>
                  <a:lnTo>
                    <a:pt x="1455146" y="0"/>
                  </a:lnTo>
                  <a:lnTo>
                    <a:pt x="1455146" y="2524471"/>
                  </a:lnTo>
                  <a:lnTo>
                    <a:pt x="0" y="2524471"/>
                  </a:lnTo>
                  <a:close/>
                </a:path>
              </a:pathLst>
            </a:custGeom>
            <a:solidFill>
              <a:srgbClr val="F5F5F5"/>
            </a:soli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1455146" cy="25530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69"/>
                </a:lnSpc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 flipH="1" flipV="1">
            <a:off x="1270033" y="4000500"/>
            <a:ext cx="7015977" cy="0"/>
          </a:xfrm>
          <a:prstGeom prst="line">
            <a:avLst/>
          </a:prstGeom>
          <a:ln w="76200" cap="flat">
            <a:solidFill>
              <a:srgbClr val="C23A9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10046975" y="1427501"/>
            <a:ext cx="6333472" cy="2992931"/>
          </a:xfrm>
          <a:custGeom>
            <a:avLst/>
            <a:gdLst/>
            <a:ahLst/>
            <a:cxnLst/>
            <a:rect l="l" t="t" r="r" b="b"/>
            <a:pathLst>
              <a:path w="6333472" h="2992931">
                <a:moveTo>
                  <a:pt x="0" y="0"/>
                </a:moveTo>
                <a:lnTo>
                  <a:pt x="6333472" y="0"/>
                </a:lnTo>
                <a:lnTo>
                  <a:pt x="6333472" y="2992931"/>
                </a:lnTo>
                <a:lnTo>
                  <a:pt x="0" y="29929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726" t="-60404" r="-2618" b="-60404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211640" y="7498972"/>
            <a:ext cx="2488212" cy="1399619"/>
          </a:xfrm>
          <a:custGeom>
            <a:avLst/>
            <a:gdLst/>
            <a:ahLst/>
            <a:cxnLst/>
            <a:rect l="l" t="t" r="r" b="b"/>
            <a:pathLst>
              <a:path w="2488212" h="1399619">
                <a:moveTo>
                  <a:pt x="0" y="0"/>
                </a:moveTo>
                <a:lnTo>
                  <a:pt x="2488212" y="0"/>
                </a:lnTo>
                <a:lnTo>
                  <a:pt x="2488212" y="1399619"/>
                </a:lnTo>
                <a:lnTo>
                  <a:pt x="0" y="13996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638052" y="0"/>
            <a:ext cx="1649948" cy="1649948"/>
          </a:xfrm>
          <a:custGeom>
            <a:avLst/>
            <a:gdLst/>
            <a:ahLst/>
            <a:cxnLst/>
            <a:rect l="l" t="t" r="r" b="b"/>
            <a:pathLst>
              <a:path w="1649948" h="1649948">
                <a:moveTo>
                  <a:pt x="0" y="0"/>
                </a:moveTo>
                <a:lnTo>
                  <a:pt x="1649948" y="0"/>
                </a:lnTo>
                <a:lnTo>
                  <a:pt x="1649948" y="1649948"/>
                </a:lnTo>
                <a:lnTo>
                  <a:pt x="0" y="16499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249917" y="5753421"/>
            <a:ext cx="3927587" cy="3927587"/>
          </a:xfrm>
          <a:custGeom>
            <a:avLst/>
            <a:gdLst/>
            <a:ahLst/>
            <a:cxnLst/>
            <a:rect l="l" t="t" r="r" b="b"/>
            <a:pathLst>
              <a:path w="3927587" h="3927587">
                <a:moveTo>
                  <a:pt x="0" y="0"/>
                </a:moveTo>
                <a:lnTo>
                  <a:pt x="3927588" y="0"/>
                </a:lnTo>
                <a:lnTo>
                  <a:pt x="3927588" y="3927587"/>
                </a:lnTo>
                <a:lnTo>
                  <a:pt x="0" y="39275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211640" y="2055214"/>
            <a:ext cx="5473970" cy="153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49"/>
              </a:lnSpc>
            </a:pPr>
            <a:r>
              <a:rPr lang="en-US" sz="5499" spc="175">
                <a:solidFill>
                  <a:srgbClr val="000000"/>
                </a:solidFill>
                <a:latin typeface="Days"/>
                <a:ea typeface="Days"/>
                <a:cs typeface="Days"/>
                <a:sym typeface="Days"/>
              </a:rPr>
              <a:t>Machine Leaning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211640" y="4569844"/>
            <a:ext cx="5081497" cy="2652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 algn="l">
              <a:lnSpc>
                <a:spcPts val="2646"/>
              </a:lnSpc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Web Scrapping Flights data from CAA website</a:t>
            </a:r>
          </a:p>
          <a:p>
            <a:pPr marL="388620" lvl="1" indent="-194310" algn="l">
              <a:lnSpc>
                <a:spcPts val="2646"/>
              </a:lnSpc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Web Scrapping Google Maps to Compile establishments database</a:t>
            </a:r>
          </a:p>
          <a:p>
            <a:pPr marL="388620" lvl="1" indent="-194310" algn="l">
              <a:lnSpc>
                <a:spcPts val="2646"/>
              </a:lnSpc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Sentiment Analysis on News Headlines</a:t>
            </a:r>
          </a:p>
          <a:p>
            <a:pPr marL="388620" lvl="1" indent="-194310" algn="l">
              <a:lnSpc>
                <a:spcPts val="2646"/>
              </a:lnSpc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OCR Reader in Python: Extract Tables from PDF</a:t>
            </a:r>
          </a:p>
          <a:p>
            <a:pPr marL="388620" lvl="1" indent="-194310" algn="l">
              <a:lnSpc>
                <a:spcPts val="2646"/>
              </a:lnSpc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Simplified Healthcare Data Retrieval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>
            <a:off x="1854249" y="4612550"/>
            <a:ext cx="14579503" cy="21934"/>
          </a:xfrm>
          <a:prstGeom prst="line">
            <a:avLst/>
          </a:prstGeom>
          <a:ln w="76200" cap="flat">
            <a:solidFill>
              <a:srgbClr val="C23A9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2701974" y="5010150"/>
            <a:ext cx="3286195" cy="1848485"/>
          </a:xfrm>
          <a:custGeom>
            <a:avLst/>
            <a:gdLst/>
            <a:ahLst/>
            <a:cxnLst/>
            <a:rect l="l" t="t" r="r" b="b"/>
            <a:pathLst>
              <a:path w="3286195" h="1848485">
                <a:moveTo>
                  <a:pt x="0" y="0"/>
                </a:moveTo>
                <a:lnTo>
                  <a:pt x="3286195" y="0"/>
                </a:lnTo>
                <a:lnTo>
                  <a:pt x="3286195" y="1848485"/>
                </a:lnTo>
                <a:lnTo>
                  <a:pt x="0" y="18484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219895" y="5115872"/>
            <a:ext cx="3771830" cy="1637041"/>
          </a:xfrm>
          <a:custGeom>
            <a:avLst/>
            <a:gdLst/>
            <a:ahLst/>
            <a:cxnLst/>
            <a:rect l="l" t="t" r="r" b="b"/>
            <a:pathLst>
              <a:path w="3771830" h="1637041">
                <a:moveTo>
                  <a:pt x="0" y="0"/>
                </a:moveTo>
                <a:lnTo>
                  <a:pt x="3771830" y="0"/>
                </a:lnTo>
                <a:lnTo>
                  <a:pt x="3771830" y="1637041"/>
                </a:lnTo>
                <a:lnTo>
                  <a:pt x="0" y="16370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991725" y="5115872"/>
            <a:ext cx="1637041" cy="1637041"/>
          </a:xfrm>
          <a:custGeom>
            <a:avLst/>
            <a:gdLst/>
            <a:ahLst/>
            <a:cxnLst/>
            <a:rect l="l" t="t" r="r" b="b"/>
            <a:pathLst>
              <a:path w="1637041" h="1637041">
                <a:moveTo>
                  <a:pt x="0" y="0"/>
                </a:moveTo>
                <a:lnTo>
                  <a:pt x="1637041" y="0"/>
                </a:lnTo>
                <a:lnTo>
                  <a:pt x="1637041" y="1637041"/>
                </a:lnTo>
                <a:lnTo>
                  <a:pt x="0" y="16370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190831" y="4986909"/>
            <a:ext cx="3210837" cy="2006773"/>
          </a:xfrm>
          <a:custGeom>
            <a:avLst/>
            <a:gdLst/>
            <a:ahLst/>
            <a:cxnLst/>
            <a:rect l="l" t="t" r="r" b="b"/>
            <a:pathLst>
              <a:path w="3210837" h="2006773">
                <a:moveTo>
                  <a:pt x="0" y="0"/>
                </a:moveTo>
                <a:lnTo>
                  <a:pt x="3210837" y="0"/>
                </a:lnTo>
                <a:lnTo>
                  <a:pt x="3210837" y="2006773"/>
                </a:lnTo>
                <a:lnTo>
                  <a:pt x="0" y="200677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259192" y="7138351"/>
            <a:ext cx="2665518" cy="1369273"/>
          </a:xfrm>
          <a:custGeom>
            <a:avLst/>
            <a:gdLst/>
            <a:ahLst/>
            <a:cxnLst/>
            <a:rect l="l" t="t" r="r" b="b"/>
            <a:pathLst>
              <a:path w="2665518" h="1369273">
                <a:moveTo>
                  <a:pt x="0" y="0"/>
                </a:moveTo>
                <a:lnTo>
                  <a:pt x="2665518" y="0"/>
                </a:lnTo>
                <a:lnTo>
                  <a:pt x="2665518" y="1369273"/>
                </a:lnTo>
                <a:lnTo>
                  <a:pt x="0" y="136927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105810" y="7427689"/>
            <a:ext cx="3224755" cy="988925"/>
          </a:xfrm>
          <a:custGeom>
            <a:avLst/>
            <a:gdLst/>
            <a:ahLst/>
            <a:cxnLst/>
            <a:rect l="l" t="t" r="r" b="b"/>
            <a:pathLst>
              <a:path w="3224755" h="988925">
                <a:moveTo>
                  <a:pt x="0" y="0"/>
                </a:moveTo>
                <a:lnTo>
                  <a:pt x="3224755" y="0"/>
                </a:lnTo>
                <a:lnTo>
                  <a:pt x="3224755" y="988925"/>
                </a:lnTo>
                <a:lnTo>
                  <a:pt x="0" y="9889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511194" y="7138351"/>
            <a:ext cx="1295307" cy="1278263"/>
          </a:xfrm>
          <a:custGeom>
            <a:avLst/>
            <a:gdLst/>
            <a:ahLst/>
            <a:cxnLst/>
            <a:rect l="l" t="t" r="r" b="b"/>
            <a:pathLst>
              <a:path w="1295307" h="1278263">
                <a:moveTo>
                  <a:pt x="0" y="0"/>
                </a:moveTo>
                <a:lnTo>
                  <a:pt x="1295307" y="0"/>
                </a:lnTo>
                <a:lnTo>
                  <a:pt x="1295307" y="1278263"/>
                </a:lnTo>
                <a:lnTo>
                  <a:pt x="0" y="127826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481499" y="1820566"/>
            <a:ext cx="9325002" cy="230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40"/>
              </a:lnSpc>
            </a:pPr>
            <a:r>
              <a:rPr lang="en-US" sz="6600">
                <a:solidFill>
                  <a:srgbClr val="192253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TOOLS AND TECHNOLOGIES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34B5002-62CC-7B4E-8694-1A6CAF41F69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8051" y="14037"/>
            <a:ext cx="1649949" cy="164994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387967" y="1028700"/>
            <a:ext cx="324049" cy="402318"/>
          </a:xfrm>
          <a:custGeom>
            <a:avLst/>
            <a:gdLst/>
            <a:ahLst/>
            <a:cxnLst/>
            <a:rect l="l" t="t" r="r" b="b"/>
            <a:pathLst>
              <a:path w="324049" h="402318">
                <a:moveTo>
                  <a:pt x="0" y="0"/>
                </a:moveTo>
                <a:lnTo>
                  <a:pt x="324049" y="0"/>
                </a:lnTo>
                <a:lnTo>
                  <a:pt x="324049" y="402318"/>
                </a:lnTo>
                <a:lnTo>
                  <a:pt x="0" y="4023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 flipV="1">
            <a:off x="1637793" y="-386531"/>
            <a:ext cx="0" cy="11126024"/>
          </a:xfrm>
          <a:prstGeom prst="line">
            <a:avLst/>
          </a:prstGeom>
          <a:ln w="38100" cap="flat">
            <a:solidFill>
              <a:srgbClr val="F5F5F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11277675" y="5497005"/>
            <a:ext cx="542617" cy="542617"/>
          </a:xfrm>
          <a:custGeom>
            <a:avLst/>
            <a:gdLst/>
            <a:ahLst/>
            <a:cxnLst/>
            <a:rect l="l" t="t" r="r" b="b"/>
            <a:pathLst>
              <a:path w="542617" h="542617">
                <a:moveTo>
                  <a:pt x="0" y="0"/>
                </a:moveTo>
                <a:lnTo>
                  <a:pt x="542617" y="0"/>
                </a:lnTo>
                <a:lnTo>
                  <a:pt x="542617" y="542618"/>
                </a:lnTo>
                <a:lnTo>
                  <a:pt x="0" y="5426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391468" y="5598380"/>
            <a:ext cx="326853" cy="328046"/>
          </a:xfrm>
          <a:custGeom>
            <a:avLst/>
            <a:gdLst/>
            <a:ahLst/>
            <a:cxnLst/>
            <a:rect l="l" t="t" r="r" b="b"/>
            <a:pathLst>
              <a:path w="326853" h="328046">
                <a:moveTo>
                  <a:pt x="0" y="0"/>
                </a:moveTo>
                <a:lnTo>
                  <a:pt x="326853" y="0"/>
                </a:lnTo>
                <a:lnTo>
                  <a:pt x="326853" y="328046"/>
                </a:lnTo>
                <a:lnTo>
                  <a:pt x="0" y="3280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277675" y="6256423"/>
            <a:ext cx="542617" cy="542617"/>
          </a:xfrm>
          <a:custGeom>
            <a:avLst/>
            <a:gdLst/>
            <a:ahLst/>
            <a:cxnLst/>
            <a:rect l="l" t="t" r="r" b="b"/>
            <a:pathLst>
              <a:path w="542617" h="542617">
                <a:moveTo>
                  <a:pt x="0" y="0"/>
                </a:moveTo>
                <a:lnTo>
                  <a:pt x="542617" y="0"/>
                </a:lnTo>
                <a:lnTo>
                  <a:pt x="542617" y="542618"/>
                </a:lnTo>
                <a:lnTo>
                  <a:pt x="0" y="5426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395371" y="6409590"/>
            <a:ext cx="307226" cy="236284"/>
          </a:xfrm>
          <a:custGeom>
            <a:avLst/>
            <a:gdLst/>
            <a:ahLst/>
            <a:cxnLst/>
            <a:rect l="l" t="t" r="r" b="b"/>
            <a:pathLst>
              <a:path w="307226" h="236284">
                <a:moveTo>
                  <a:pt x="0" y="0"/>
                </a:moveTo>
                <a:lnTo>
                  <a:pt x="307225" y="0"/>
                </a:lnTo>
                <a:lnTo>
                  <a:pt x="307225" y="236284"/>
                </a:lnTo>
                <a:lnTo>
                  <a:pt x="0" y="2362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277675" y="7170516"/>
            <a:ext cx="497226" cy="497226"/>
          </a:xfrm>
          <a:custGeom>
            <a:avLst/>
            <a:gdLst/>
            <a:ahLst/>
            <a:cxnLst/>
            <a:rect l="l" t="t" r="r" b="b"/>
            <a:pathLst>
              <a:path w="497226" h="497226">
                <a:moveTo>
                  <a:pt x="0" y="0"/>
                </a:moveTo>
                <a:lnTo>
                  <a:pt x="497226" y="0"/>
                </a:lnTo>
                <a:lnTo>
                  <a:pt x="497226" y="497226"/>
                </a:lnTo>
                <a:lnTo>
                  <a:pt x="0" y="4972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414043" y="7251762"/>
            <a:ext cx="224489" cy="344705"/>
          </a:xfrm>
          <a:custGeom>
            <a:avLst/>
            <a:gdLst/>
            <a:ahLst/>
            <a:cxnLst/>
            <a:rect l="l" t="t" r="r" b="b"/>
            <a:pathLst>
              <a:path w="224489" h="344705">
                <a:moveTo>
                  <a:pt x="0" y="0"/>
                </a:moveTo>
                <a:lnTo>
                  <a:pt x="224489" y="0"/>
                </a:lnTo>
                <a:lnTo>
                  <a:pt x="224489" y="344705"/>
                </a:lnTo>
                <a:lnTo>
                  <a:pt x="0" y="34470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706490" y="5583902"/>
            <a:ext cx="5372076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046"/>
              </a:lnSpc>
            </a:pPr>
            <a:r>
              <a:rPr lang="en-US" sz="1860" spc="158" dirty="0">
                <a:solidFill>
                  <a:srgbClr val="FFFFFF"/>
                </a:solidFill>
                <a:latin typeface="Agrandir Narrow Bold"/>
                <a:ea typeface="Agrandir Narrow Bold"/>
                <a:cs typeface="Agrandir Narrow Bold"/>
                <a:sym typeface="Agrandir Narrow Bold"/>
              </a:rPr>
              <a:t>www.galluppakistandigitalanalytics.com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706489" y="6381881"/>
            <a:ext cx="5372076" cy="357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18"/>
              </a:lnSpc>
            </a:pPr>
            <a:r>
              <a:rPr lang="en-US" sz="1860">
                <a:solidFill>
                  <a:srgbClr val="FFFFFF"/>
                </a:solidFill>
                <a:latin typeface="Agrandir Narrow Bold"/>
                <a:ea typeface="Agrandir Narrow Bold"/>
                <a:cs typeface="Agrandir Narrow Bold"/>
                <a:sym typeface="Agrandir Narrow Bold"/>
              </a:rPr>
              <a:t>dashboards@galluppakistandigitalanalytics.com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143864" y="7239088"/>
            <a:ext cx="4934702" cy="357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18"/>
              </a:lnSpc>
            </a:pPr>
            <a:r>
              <a:rPr lang="en-US" sz="1860">
                <a:solidFill>
                  <a:srgbClr val="FFFFFF"/>
                </a:solidFill>
                <a:latin typeface="Agrandir Narrow Bold"/>
                <a:ea typeface="Agrandir Narrow Bold"/>
                <a:cs typeface="Agrandir Narrow Bold"/>
                <a:sym typeface="Agrandir Narrow Bold"/>
              </a:rPr>
              <a:t>Model Town, Lahore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891154" y="2784259"/>
            <a:ext cx="9619425" cy="113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00"/>
              </a:lnSpc>
            </a:pPr>
            <a:r>
              <a:rPr lang="en-US" sz="8000" spc="256">
                <a:solidFill>
                  <a:srgbClr val="FFFFFF"/>
                </a:solidFill>
                <a:latin typeface="Days"/>
                <a:ea typeface="Days"/>
                <a:cs typeface="Days"/>
                <a:sym typeface="Days"/>
              </a:rPr>
              <a:t>Any Questions?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597023" y="4589193"/>
            <a:ext cx="4929265" cy="261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6"/>
              </a:lnSpc>
            </a:pPr>
            <a:r>
              <a:rPr lang="en-US" sz="1860" spc="158">
                <a:solidFill>
                  <a:srgbClr val="FFFFFF"/>
                </a:solidFill>
                <a:latin typeface="Days"/>
                <a:ea typeface="Days"/>
                <a:cs typeface="Days"/>
                <a:sym typeface="Days"/>
              </a:rPr>
              <a:t>Feel Free to Reach Out</a:t>
            </a:r>
          </a:p>
        </p:txBody>
      </p:sp>
      <p:sp>
        <p:nvSpPr>
          <p:cNvPr id="16" name="Freeform 16"/>
          <p:cNvSpPr/>
          <p:nvPr/>
        </p:nvSpPr>
        <p:spPr>
          <a:xfrm>
            <a:off x="16638052" y="0"/>
            <a:ext cx="1649948" cy="1649948"/>
          </a:xfrm>
          <a:custGeom>
            <a:avLst/>
            <a:gdLst/>
            <a:ahLst/>
            <a:cxnLst/>
            <a:rect l="l" t="t" r="r" b="b"/>
            <a:pathLst>
              <a:path w="1649948" h="1649948">
                <a:moveTo>
                  <a:pt x="0" y="0"/>
                </a:moveTo>
                <a:lnTo>
                  <a:pt x="1649948" y="0"/>
                </a:lnTo>
                <a:lnTo>
                  <a:pt x="1649948" y="1649948"/>
                </a:lnTo>
                <a:lnTo>
                  <a:pt x="0" y="164994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3356" t="-19866" r="-347" b="-33836"/>
            </a:stretch>
          </a:blipFill>
        </p:spPr>
      </p:sp>
      <p:sp>
        <p:nvSpPr>
          <p:cNvPr id="3" name="AutoShape 3"/>
          <p:cNvSpPr/>
          <p:nvPr/>
        </p:nvSpPr>
        <p:spPr>
          <a:xfrm flipH="1">
            <a:off x="3838745" y="4174609"/>
            <a:ext cx="10610668" cy="53684"/>
          </a:xfrm>
          <a:prstGeom prst="line">
            <a:avLst/>
          </a:prstGeom>
          <a:ln w="76200" cap="flat">
            <a:solidFill>
              <a:srgbClr val="F5F5F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3838649" y="1977800"/>
            <a:ext cx="10610702" cy="774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9"/>
              </a:lnSpc>
            </a:pPr>
            <a:r>
              <a:rPr lang="en-US" sz="5499" spc="175">
                <a:solidFill>
                  <a:srgbClr val="FFFFFF"/>
                </a:solidFill>
                <a:latin typeface="Days"/>
                <a:ea typeface="Days"/>
                <a:cs typeface="Days"/>
                <a:sym typeface="Days"/>
              </a:rPr>
              <a:t>Table of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713044" y="5572338"/>
            <a:ext cx="2097071" cy="319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6"/>
              </a:lnSpc>
            </a:pPr>
            <a:r>
              <a:rPr lang="en-US" sz="1800">
                <a:solidFill>
                  <a:srgbClr val="FFFFFF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Introduction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628807" y="4643028"/>
            <a:ext cx="2265543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9"/>
              </a:lnSpc>
            </a:pPr>
            <a:r>
              <a:rPr lang="en-US" sz="5499" spc="175">
                <a:solidFill>
                  <a:srgbClr val="FFFFFF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01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494264" y="4643028"/>
            <a:ext cx="2265543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9"/>
              </a:lnSpc>
            </a:pPr>
            <a:r>
              <a:rPr lang="en-US" sz="5499" spc="175">
                <a:solidFill>
                  <a:srgbClr val="FFFFFF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02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426884" y="4643028"/>
            <a:ext cx="2265543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9"/>
              </a:lnSpc>
            </a:pPr>
            <a:r>
              <a:rPr lang="en-US" sz="5499" spc="175">
                <a:solidFill>
                  <a:srgbClr val="FFFFFF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03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359177" y="4643028"/>
            <a:ext cx="2265543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9"/>
              </a:lnSpc>
            </a:pPr>
            <a:r>
              <a:rPr lang="en-US" sz="5499" spc="175">
                <a:solidFill>
                  <a:srgbClr val="FFFFFF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04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662736" y="5572338"/>
            <a:ext cx="2097071" cy="319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6"/>
              </a:lnSpc>
            </a:pPr>
            <a:r>
              <a:rPr lang="en-US" sz="1800">
                <a:solidFill>
                  <a:srgbClr val="FFFFFF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Mission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612429" y="5572338"/>
            <a:ext cx="2097071" cy="319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6"/>
              </a:lnSpc>
            </a:pPr>
            <a:r>
              <a:rPr lang="en-US" sz="1800">
                <a:solidFill>
                  <a:srgbClr val="FFFFFF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Projects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562122" y="5572338"/>
            <a:ext cx="2097071" cy="319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6"/>
              </a:lnSpc>
            </a:pPr>
            <a:r>
              <a:rPr lang="en-US" sz="1800">
                <a:solidFill>
                  <a:srgbClr val="FFFFFF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Tools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838615" y="2876325"/>
            <a:ext cx="10610702" cy="1088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70"/>
              </a:lnSpc>
            </a:pPr>
            <a:r>
              <a:rPr lang="en-US" sz="7700" spc="2194">
                <a:solidFill>
                  <a:srgbClr val="FFFFFF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CONTENTS</a:t>
            </a:r>
          </a:p>
        </p:txBody>
      </p:sp>
      <p:sp>
        <p:nvSpPr>
          <p:cNvPr id="14" name="Freeform 14"/>
          <p:cNvSpPr/>
          <p:nvPr/>
        </p:nvSpPr>
        <p:spPr>
          <a:xfrm>
            <a:off x="16638052" y="0"/>
            <a:ext cx="1649948" cy="1649948"/>
          </a:xfrm>
          <a:custGeom>
            <a:avLst/>
            <a:gdLst/>
            <a:ahLst/>
            <a:cxnLst/>
            <a:rect l="l" t="t" r="r" b="b"/>
            <a:pathLst>
              <a:path w="1649948" h="1649948">
                <a:moveTo>
                  <a:pt x="0" y="0"/>
                </a:moveTo>
                <a:lnTo>
                  <a:pt x="1649948" y="0"/>
                </a:lnTo>
                <a:lnTo>
                  <a:pt x="1649948" y="1649948"/>
                </a:lnTo>
                <a:lnTo>
                  <a:pt x="0" y="16499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22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8046708" y="385825"/>
            <a:ext cx="11245538" cy="9778557"/>
            <a:chOff x="0" y="0"/>
            <a:chExt cx="2961788" cy="25754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61788" cy="2575422"/>
            </a:xfrm>
            <a:custGeom>
              <a:avLst/>
              <a:gdLst/>
              <a:ahLst/>
              <a:cxnLst/>
              <a:rect l="l" t="t" r="r" b="b"/>
              <a:pathLst>
                <a:path w="2961788" h="2575422">
                  <a:moveTo>
                    <a:pt x="0" y="0"/>
                  </a:moveTo>
                  <a:lnTo>
                    <a:pt x="2961788" y="0"/>
                  </a:lnTo>
                  <a:lnTo>
                    <a:pt x="2961788" y="2575422"/>
                  </a:lnTo>
                  <a:lnTo>
                    <a:pt x="0" y="2575422"/>
                  </a:lnTo>
                  <a:close/>
                </a:path>
              </a:pathLst>
            </a:custGeom>
            <a:solidFill>
              <a:srgbClr val="19225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961788" cy="26039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6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H="1" flipV="1">
            <a:off x="0" y="8267700"/>
            <a:ext cx="15156557" cy="0"/>
          </a:xfrm>
          <a:prstGeom prst="line">
            <a:avLst/>
          </a:prstGeom>
          <a:ln w="76200" cap="flat">
            <a:solidFill>
              <a:srgbClr val="C23A9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H="1">
            <a:off x="10559239" y="2561194"/>
            <a:ext cx="8347436" cy="0"/>
          </a:xfrm>
          <a:prstGeom prst="line">
            <a:avLst/>
          </a:prstGeom>
          <a:ln w="76200" cap="flat">
            <a:solidFill>
              <a:srgbClr val="F5F5F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1028700" y="2561194"/>
            <a:ext cx="8115300" cy="5272281"/>
          </a:xfrm>
          <a:custGeom>
            <a:avLst/>
            <a:gdLst/>
            <a:ahLst/>
            <a:cxnLst/>
            <a:rect l="l" t="t" r="r" b="b"/>
            <a:pathLst>
              <a:path w="8115300" h="5272281">
                <a:moveTo>
                  <a:pt x="0" y="0"/>
                </a:moveTo>
                <a:lnTo>
                  <a:pt x="8115300" y="0"/>
                </a:lnTo>
                <a:lnTo>
                  <a:pt x="8115300" y="5272282"/>
                </a:lnTo>
                <a:lnTo>
                  <a:pt x="0" y="5272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6768" r="-4046" b="-56768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559239" y="3307821"/>
            <a:ext cx="6899678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49"/>
              </a:lnSpc>
            </a:pPr>
            <a:r>
              <a:rPr lang="en-US" sz="5499" spc="175">
                <a:solidFill>
                  <a:srgbClr val="FFFFFF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INTRODUCTION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559239" y="4400338"/>
            <a:ext cx="5870874" cy="652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46"/>
              </a:lnSpc>
            </a:pPr>
            <a:r>
              <a:rPr lang="en-US" sz="1800">
                <a:solidFill>
                  <a:srgbClr val="FFFFFF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At GPDA, we transform complexity into clarity, turning years of research into compelling narratives.</a:t>
            </a:r>
          </a:p>
        </p:txBody>
      </p:sp>
      <p:sp>
        <p:nvSpPr>
          <p:cNvPr id="10" name="Freeform 10"/>
          <p:cNvSpPr/>
          <p:nvPr/>
        </p:nvSpPr>
        <p:spPr>
          <a:xfrm>
            <a:off x="16638052" y="0"/>
            <a:ext cx="1649948" cy="1649948"/>
          </a:xfrm>
          <a:custGeom>
            <a:avLst/>
            <a:gdLst/>
            <a:ahLst/>
            <a:cxnLst/>
            <a:rect l="l" t="t" r="r" b="b"/>
            <a:pathLst>
              <a:path w="1649948" h="1649948">
                <a:moveTo>
                  <a:pt x="0" y="0"/>
                </a:moveTo>
                <a:lnTo>
                  <a:pt x="1649948" y="0"/>
                </a:lnTo>
                <a:lnTo>
                  <a:pt x="1649948" y="1649948"/>
                </a:lnTo>
                <a:lnTo>
                  <a:pt x="0" y="16499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273126" y="8698854"/>
            <a:ext cx="11394906" cy="652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6"/>
              </a:lnSpc>
            </a:pPr>
            <a:r>
              <a:rPr lang="en-US" sz="1800">
                <a:solidFill>
                  <a:srgbClr val="FFFFFF"/>
                </a:solidFill>
                <a:latin typeface="Open Sauce Light Italics"/>
                <a:ea typeface="Open Sauce Light Italics"/>
                <a:cs typeface="Open Sauce Light Italics"/>
                <a:sym typeface="Open Sauce Light Italics"/>
              </a:rPr>
              <a:t>"Information is the oil of the 21st century, and analytics is the combustion engine."</a:t>
            </a:r>
          </a:p>
          <a:p>
            <a:pPr algn="ctr">
              <a:lnSpc>
                <a:spcPts val="2646"/>
              </a:lnSpc>
            </a:pPr>
            <a:r>
              <a:rPr lang="en-US" sz="1800">
                <a:solidFill>
                  <a:srgbClr val="FFFFFF"/>
                </a:solidFill>
                <a:latin typeface="Open Sauce Light Italics"/>
                <a:ea typeface="Open Sauce Light Italics"/>
                <a:cs typeface="Open Sauce Light Italics"/>
                <a:sym typeface="Open Sauce Light Italics"/>
              </a:rPr>
              <a:t>Peter Sondergaard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2372147"/>
            <a:ext cx="18288000" cy="6018193"/>
            <a:chOff x="0" y="0"/>
            <a:chExt cx="5364957" cy="158503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364957" cy="1585039"/>
            </a:xfrm>
            <a:custGeom>
              <a:avLst/>
              <a:gdLst/>
              <a:ahLst/>
              <a:cxnLst/>
              <a:rect l="l" t="t" r="r" b="b"/>
              <a:pathLst>
                <a:path w="5364957" h="1585039">
                  <a:moveTo>
                    <a:pt x="0" y="0"/>
                  </a:moveTo>
                  <a:lnTo>
                    <a:pt x="5364957" y="0"/>
                  </a:lnTo>
                  <a:lnTo>
                    <a:pt x="5364957" y="1585039"/>
                  </a:lnTo>
                  <a:lnTo>
                    <a:pt x="0" y="1585039"/>
                  </a:lnTo>
                  <a:close/>
                </a:path>
              </a:pathLst>
            </a:custGeom>
            <a:solidFill>
              <a:srgbClr val="F5F5F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5364957" cy="16136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6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622987" y="3491865"/>
            <a:ext cx="6543672" cy="898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836"/>
              </a:lnSpc>
            </a:pPr>
            <a:r>
              <a:rPr lang="en-US" sz="6215" spc="198">
                <a:solidFill>
                  <a:srgbClr val="000000"/>
                </a:solidFill>
                <a:latin typeface="Days"/>
                <a:ea typeface="Days"/>
                <a:cs typeface="Days"/>
                <a:sym typeface="Days"/>
              </a:rPr>
              <a:t>Mission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144000" y="4117086"/>
            <a:ext cx="7589372" cy="1264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80"/>
              </a:lnSpc>
            </a:pPr>
            <a:r>
              <a:rPr lang="en-US" sz="2299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To make complicated data easy to understand to show what’s happening in Pakistan’s society and economy.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46761" y="4492688"/>
            <a:ext cx="6819897" cy="8885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836"/>
              </a:lnSpc>
            </a:pPr>
            <a:r>
              <a:rPr lang="en-US" sz="6215" spc="198" dirty="0">
                <a:solidFill>
                  <a:srgbClr val="000000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STATEMENT</a:t>
            </a:r>
          </a:p>
        </p:txBody>
      </p:sp>
      <p:sp>
        <p:nvSpPr>
          <p:cNvPr id="9" name="AutoShape 9"/>
          <p:cNvSpPr/>
          <p:nvPr/>
        </p:nvSpPr>
        <p:spPr>
          <a:xfrm flipH="1">
            <a:off x="-1" y="5689758"/>
            <a:ext cx="8686800" cy="0"/>
          </a:xfrm>
          <a:prstGeom prst="line">
            <a:avLst/>
          </a:prstGeom>
          <a:ln w="76200" cap="flat">
            <a:solidFill>
              <a:srgbClr val="C23A9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Freeform 10"/>
          <p:cNvSpPr/>
          <p:nvPr/>
        </p:nvSpPr>
        <p:spPr>
          <a:xfrm>
            <a:off x="16638052" y="0"/>
            <a:ext cx="1649948" cy="1649948"/>
          </a:xfrm>
          <a:custGeom>
            <a:avLst/>
            <a:gdLst/>
            <a:ahLst/>
            <a:cxnLst/>
            <a:rect l="l" t="t" r="r" b="b"/>
            <a:pathLst>
              <a:path w="1649948" h="1649948">
                <a:moveTo>
                  <a:pt x="0" y="0"/>
                </a:moveTo>
                <a:lnTo>
                  <a:pt x="1649948" y="0"/>
                </a:lnTo>
                <a:lnTo>
                  <a:pt x="1649948" y="1649948"/>
                </a:lnTo>
                <a:lnTo>
                  <a:pt x="0" y="16499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273126" y="8698854"/>
            <a:ext cx="11394906" cy="652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6"/>
              </a:lnSpc>
            </a:pPr>
            <a:r>
              <a:rPr lang="en-US" sz="1800">
                <a:solidFill>
                  <a:srgbClr val="FFFFFF"/>
                </a:solidFill>
                <a:latin typeface="Open Sauce Light Italics"/>
                <a:ea typeface="Open Sauce Light Italics"/>
                <a:cs typeface="Open Sauce Light Italics"/>
                <a:sym typeface="Open Sauce Light Italics"/>
              </a:rPr>
              <a:t>"Without data, you're just another person with an opinion." </a:t>
            </a:r>
          </a:p>
          <a:p>
            <a:pPr algn="ctr">
              <a:lnSpc>
                <a:spcPts val="2646"/>
              </a:lnSpc>
            </a:pPr>
            <a:r>
              <a:rPr lang="en-US" sz="1800">
                <a:solidFill>
                  <a:srgbClr val="FFFFFF"/>
                </a:solidFill>
                <a:latin typeface="Open Sauce Light Italics"/>
                <a:ea typeface="Open Sauce Light Italics"/>
                <a:cs typeface="Open Sauce Light Italics"/>
                <a:sym typeface="Open Sauce Light Italics"/>
              </a:rPr>
              <a:t>W. Edwards Deming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22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344952" y="3716223"/>
            <a:ext cx="11950941" cy="5542077"/>
            <a:chOff x="0" y="0"/>
            <a:chExt cx="3270686" cy="15167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70686" cy="1516733"/>
            </a:xfrm>
            <a:custGeom>
              <a:avLst/>
              <a:gdLst/>
              <a:ahLst/>
              <a:cxnLst/>
              <a:rect l="l" t="t" r="r" b="b"/>
              <a:pathLst>
                <a:path w="3270686" h="1516733">
                  <a:moveTo>
                    <a:pt x="0" y="0"/>
                  </a:moveTo>
                  <a:lnTo>
                    <a:pt x="3270686" y="0"/>
                  </a:lnTo>
                  <a:lnTo>
                    <a:pt x="3270686" y="1516733"/>
                  </a:lnTo>
                  <a:lnTo>
                    <a:pt x="0" y="1516733"/>
                  </a:lnTo>
                  <a:close/>
                </a:path>
              </a:pathLst>
            </a:custGeom>
            <a:gradFill rotWithShape="1">
              <a:gsLst>
                <a:gs pos="0">
                  <a:srgbClr val="B34593">
                    <a:alpha val="100000"/>
                  </a:srgbClr>
                </a:gs>
                <a:gs pos="100000">
                  <a:srgbClr val="151F5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270686" cy="15548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543032" y="3778269"/>
            <a:ext cx="1671375" cy="1671375"/>
            <a:chOff x="0" y="0"/>
            <a:chExt cx="13716000" cy="13716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6858000" y="0"/>
                  </a:moveTo>
                  <a:cubicBezTo>
                    <a:pt x="3070431" y="0"/>
                    <a:pt x="0" y="3070431"/>
                    <a:pt x="0" y="6858000"/>
                  </a:cubicBezTo>
                  <a:cubicBezTo>
                    <a:pt x="0" y="10645569"/>
                    <a:pt x="3070431" y="13716000"/>
                    <a:pt x="6858000" y="13716000"/>
                  </a:cubicBezTo>
                  <a:cubicBezTo>
                    <a:pt x="10645569" y="13716000"/>
                    <a:pt x="13716000" y="10645569"/>
                    <a:pt x="13716000" y="6858000"/>
                  </a:cubicBezTo>
                  <a:cubicBezTo>
                    <a:pt x="13716000" y="3070431"/>
                    <a:pt x="10645569" y="0"/>
                    <a:pt x="6858000" y="0"/>
                  </a:cubicBezTo>
                  <a:close/>
                </a:path>
              </a:pathLst>
            </a:custGeom>
            <a:blipFill>
              <a:blip r:embed="rId2"/>
              <a:stretch>
                <a:fillRect l="-20841" b="-51051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6074634" y="2096921"/>
            <a:ext cx="6138732" cy="837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51"/>
              </a:lnSpc>
            </a:pPr>
            <a:r>
              <a:rPr lang="en-US" sz="6351">
                <a:solidFill>
                  <a:srgbClr val="FFFFFF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THE TEAM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744739" y="9176820"/>
            <a:ext cx="3409182" cy="46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3"/>
              </a:lnSpc>
              <a:spcBef>
                <a:spcPct val="0"/>
              </a:spcBef>
            </a:pPr>
            <a:r>
              <a:rPr lang="en-US" sz="2309">
                <a:solidFill>
                  <a:srgbClr val="FFFFFF"/>
                </a:solidFill>
                <a:latin typeface="Agrandir Narrow Bold"/>
                <a:ea typeface="Agrandir Narrow Bold"/>
                <a:cs typeface="Agrandir Narrow Bold"/>
                <a:sym typeface="Agrandir Narrow Bold"/>
              </a:rPr>
              <a:t>Abdullah Muslim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321098" y="9660256"/>
            <a:ext cx="2373060" cy="346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4"/>
              </a:lnSpc>
              <a:spcBef>
                <a:spcPct val="0"/>
              </a:spcBef>
            </a:pPr>
            <a:r>
              <a:rPr lang="en-US" sz="2117">
                <a:solidFill>
                  <a:srgbClr val="FFFFFF"/>
                </a:solidFill>
                <a:latin typeface="Open Sauce Light Italics"/>
                <a:ea typeface="Open Sauce Light Italics"/>
                <a:cs typeface="Open Sauce Light Italics"/>
                <a:sym typeface="Open Sauce Light Italics"/>
              </a:rPr>
              <a:t>Team Lead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393791" y="1330000"/>
            <a:ext cx="3853262" cy="774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9"/>
              </a:lnSpc>
            </a:pPr>
            <a:r>
              <a:rPr lang="en-US" sz="5499" spc="175">
                <a:solidFill>
                  <a:srgbClr val="FFFFFF"/>
                </a:solidFill>
                <a:latin typeface="Days"/>
                <a:ea typeface="Days"/>
                <a:cs typeface="Days"/>
                <a:sym typeface="Days"/>
              </a:rPr>
              <a:t>Meet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615831" y="5602718"/>
            <a:ext cx="3409182" cy="46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3"/>
              </a:lnSpc>
              <a:spcBef>
                <a:spcPct val="0"/>
              </a:spcBef>
            </a:pPr>
            <a:r>
              <a:rPr lang="en-US" sz="2309">
                <a:solidFill>
                  <a:srgbClr val="FFFFFF"/>
                </a:solidFill>
                <a:latin typeface="Agrandir Narrow Bold"/>
                <a:ea typeface="Agrandir Narrow Bold"/>
                <a:cs typeface="Agrandir Narrow Bold"/>
                <a:sym typeface="Agrandir Narrow Bold"/>
              </a:rPr>
              <a:t>Bilal I Gilani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192190" y="6086154"/>
            <a:ext cx="2373060" cy="346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4"/>
              </a:lnSpc>
              <a:spcBef>
                <a:spcPct val="0"/>
              </a:spcBef>
            </a:pPr>
            <a:r>
              <a:rPr lang="en-US" sz="2117">
                <a:solidFill>
                  <a:srgbClr val="FFFFFF"/>
                </a:solidFill>
                <a:latin typeface="Open Sauce Light Italics"/>
                <a:ea typeface="Open Sauce Light Italics"/>
                <a:cs typeface="Open Sauce Light Italics"/>
                <a:sym typeface="Open Sauce Light Italics"/>
              </a:rPr>
              <a:t>Executive Director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311028" y="9176820"/>
            <a:ext cx="3409182" cy="46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3"/>
              </a:lnSpc>
              <a:spcBef>
                <a:spcPct val="0"/>
              </a:spcBef>
            </a:pPr>
            <a:r>
              <a:rPr lang="en-US" sz="2309">
                <a:solidFill>
                  <a:srgbClr val="FFFFFF"/>
                </a:solidFill>
                <a:latin typeface="Agrandir Narrow Bold"/>
                <a:ea typeface="Agrandir Narrow Bold"/>
                <a:cs typeface="Agrandir Narrow Bold"/>
                <a:sym typeface="Agrandir Narrow Bold"/>
              </a:rPr>
              <a:t>Qumber Murtaza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887387" y="9660256"/>
            <a:ext cx="2373060" cy="346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4"/>
              </a:lnSpc>
              <a:spcBef>
                <a:spcPct val="0"/>
              </a:spcBef>
            </a:pPr>
            <a:r>
              <a:rPr lang="en-US" sz="2117">
                <a:solidFill>
                  <a:srgbClr val="FFFFFF"/>
                </a:solidFill>
                <a:latin typeface="Open Sauce Light Italics"/>
                <a:ea typeface="Open Sauce Light Italics"/>
                <a:cs typeface="Open Sauce Light Italics"/>
                <a:sym typeface="Open Sauce Light Italics"/>
              </a:rPr>
              <a:t>BI Executive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814572" y="9176820"/>
            <a:ext cx="3409182" cy="46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3"/>
              </a:lnSpc>
              <a:spcBef>
                <a:spcPct val="0"/>
              </a:spcBef>
            </a:pPr>
            <a:r>
              <a:rPr lang="en-US" sz="2309">
                <a:solidFill>
                  <a:srgbClr val="FFFFFF"/>
                </a:solidFill>
                <a:latin typeface="Agrandir Narrow Bold"/>
                <a:ea typeface="Agrandir Narrow Bold"/>
                <a:cs typeface="Agrandir Narrow Bold"/>
                <a:sym typeface="Agrandir Narrow Bold"/>
              </a:rPr>
              <a:t>Ahmed Umer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390931" y="9660256"/>
            <a:ext cx="2373060" cy="346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4"/>
              </a:lnSpc>
              <a:spcBef>
                <a:spcPct val="0"/>
              </a:spcBef>
            </a:pPr>
            <a:r>
              <a:rPr lang="en-US" sz="2117">
                <a:solidFill>
                  <a:srgbClr val="FFFFFF"/>
                </a:solidFill>
                <a:latin typeface="Open Sauce Light Italics"/>
                <a:ea typeface="Open Sauce Light Italics"/>
                <a:cs typeface="Open Sauce Light Italics"/>
                <a:sym typeface="Open Sauce Light Italics"/>
              </a:rPr>
              <a:t>BI Executive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248379" y="9176820"/>
            <a:ext cx="3409182" cy="46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3"/>
              </a:lnSpc>
              <a:spcBef>
                <a:spcPct val="0"/>
              </a:spcBef>
            </a:pPr>
            <a:r>
              <a:rPr lang="en-US" sz="2309">
                <a:solidFill>
                  <a:srgbClr val="FFFFFF"/>
                </a:solidFill>
                <a:latin typeface="Agrandir Narrow Bold"/>
                <a:ea typeface="Agrandir Narrow Bold"/>
                <a:cs typeface="Agrandir Narrow Bold"/>
                <a:sym typeface="Agrandir Narrow Bold"/>
              </a:rPr>
              <a:t>Bilal Shamshad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824738" y="9660256"/>
            <a:ext cx="2373060" cy="346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4"/>
              </a:lnSpc>
              <a:spcBef>
                <a:spcPct val="0"/>
              </a:spcBef>
            </a:pPr>
            <a:r>
              <a:rPr lang="en-US" sz="2117">
                <a:solidFill>
                  <a:srgbClr val="FFFFFF"/>
                </a:solidFill>
                <a:latin typeface="Open Sauce Light Italics"/>
                <a:ea typeface="Open Sauce Light Italics"/>
                <a:cs typeface="Open Sauce Light Italics"/>
                <a:sym typeface="Open Sauce Light Italics"/>
              </a:rPr>
              <a:t>BI Executive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4671940" y="7288968"/>
            <a:ext cx="1671375" cy="1671375"/>
            <a:chOff x="0" y="0"/>
            <a:chExt cx="13716000" cy="137160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6858000" y="0"/>
                  </a:moveTo>
                  <a:cubicBezTo>
                    <a:pt x="3070431" y="0"/>
                    <a:pt x="0" y="3070431"/>
                    <a:pt x="0" y="6858000"/>
                  </a:cubicBezTo>
                  <a:cubicBezTo>
                    <a:pt x="0" y="10645569"/>
                    <a:pt x="3070431" y="13716000"/>
                    <a:pt x="6858000" y="13716000"/>
                  </a:cubicBezTo>
                  <a:cubicBezTo>
                    <a:pt x="10645569" y="13716000"/>
                    <a:pt x="13716000" y="10645569"/>
                    <a:pt x="13716000" y="6858000"/>
                  </a:cubicBezTo>
                  <a:cubicBezTo>
                    <a:pt x="13716000" y="3070431"/>
                    <a:pt x="10645569" y="0"/>
                    <a:pt x="6858000" y="0"/>
                  </a:cubicBezTo>
                  <a:close/>
                </a:path>
              </a:pathLst>
            </a:custGeom>
            <a:blipFill>
              <a:blip r:embed="rId3"/>
              <a:stretch>
                <a:fillRect t="-2115" b="-22884"/>
              </a:stretch>
            </a:blipFill>
          </p:spPr>
        </p:sp>
      </p:grpSp>
      <p:grpSp>
        <p:nvGrpSpPr>
          <p:cNvPr id="22" name="Group 22"/>
          <p:cNvGrpSpPr/>
          <p:nvPr/>
        </p:nvGrpSpPr>
        <p:grpSpPr>
          <a:xfrm>
            <a:off x="7179931" y="7288968"/>
            <a:ext cx="1671375" cy="1671375"/>
            <a:chOff x="0" y="0"/>
            <a:chExt cx="13716000" cy="13716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6858000" y="0"/>
                  </a:moveTo>
                  <a:cubicBezTo>
                    <a:pt x="3070431" y="0"/>
                    <a:pt x="0" y="3070431"/>
                    <a:pt x="0" y="6858000"/>
                  </a:cubicBezTo>
                  <a:cubicBezTo>
                    <a:pt x="0" y="10645569"/>
                    <a:pt x="3070431" y="13716000"/>
                    <a:pt x="6858000" y="13716000"/>
                  </a:cubicBezTo>
                  <a:cubicBezTo>
                    <a:pt x="10645569" y="13716000"/>
                    <a:pt x="13716000" y="10645569"/>
                    <a:pt x="13716000" y="6858000"/>
                  </a:cubicBezTo>
                  <a:cubicBezTo>
                    <a:pt x="13716000" y="3070431"/>
                    <a:pt x="10645569" y="0"/>
                    <a:pt x="6858000" y="0"/>
                  </a:cubicBezTo>
                  <a:close/>
                </a:path>
              </a:pathLst>
            </a:custGeom>
            <a:blipFill>
              <a:blip r:embed="rId4"/>
              <a:stretch>
                <a:fillRect l="-4230" t="-21150" r="-10575" b="-68102"/>
              </a:stretch>
            </a:blipFill>
          </p:spPr>
        </p:sp>
      </p:grpSp>
      <p:grpSp>
        <p:nvGrpSpPr>
          <p:cNvPr id="24" name="Group 24"/>
          <p:cNvGrpSpPr/>
          <p:nvPr/>
        </p:nvGrpSpPr>
        <p:grpSpPr>
          <a:xfrm>
            <a:off x="9741773" y="7288968"/>
            <a:ext cx="1671375" cy="1671375"/>
            <a:chOff x="0" y="0"/>
            <a:chExt cx="13716000" cy="13716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6858000" y="0"/>
                  </a:moveTo>
                  <a:cubicBezTo>
                    <a:pt x="3070431" y="0"/>
                    <a:pt x="0" y="3070431"/>
                    <a:pt x="0" y="6858000"/>
                  </a:cubicBezTo>
                  <a:cubicBezTo>
                    <a:pt x="0" y="10645569"/>
                    <a:pt x="3070431" y="13716000"/>
                    <a:pt x="6858000" y="13716000"/>
                  </a:cubicBezTo>
                  <a:cubicBezTo>
                    <a:pt x="10645569" y="13716000"/>
                    <a:pt x="13716000" y="10645569"/>
                    <a:pt x="13716000" y="6858000"/>
                  </a:cubicBezTo>
                  <a:cubicBezTo>
                    <a:pt x="13716000" y="3070431"/>
                    <a:pt x="10645569" y="0"/>
                    <a:pt x="6858000" y="0"/>
                  </a:cubicBezTo>
                  <a:close/>
                </a:path>
              </a:pathLst>
            </a:custGeom>
            <a:blipFill>
              <a:blip r:embed="rId5"/>
              <a:stretch>
                <a:fillRect b="-25000"/>
              </a:stretch>
            </a:blipFill>
          </p:spPr>
        </p:sp>
      </p:grpSp>
      <p:grpSp>
        <p:nvGrpSpPr>
          <p:cNvPr id="26" name="Group 26"/>
          <p:cNvGrpSpPr/>
          <p:nvPr/>
        </p:nvGrpSpPr>
        <p:grpSpPr>
          <a:xfrm>
            <a:off x="12175580" y="7288968"/>
            <a:ext cx="1671375" cy="1671375"/>
            <a:chOff x="0" y="0"/>
            <a:chExt cx="13716000" cy="13716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6858000" y="0"/>
                  </a:moveTo>
                  <a:cubicBezTo>
                    <a:pt x="3070431" y="0"/>
                    <a:pt x="0" y="3070431"/>
                    <a:pt x="0" y="6858000"/>
                  </a:cubicBezTo>
                  <a:cubicBezTo>
                    <a:pt x="0" y="10645569"/>
                    <a:pt x="3070431" y="13716000"/>
                    <a:pt x="6858000" y="13716000"/>
                  </a:cubicBezTo>
                  <a:cubicBezTo>
                    <a:pt x="10645569" y="13716000"/>
                    <a:pt x="13716000" y="10645569"/>
                    <a:pt x="13716000" y="6858000"/>
                  </a:cubicBezTo>
                  <a:cubicBezTo>
                    <a:pt x="13716000" y="3070431"/>
                    <a:pt x="10645569" y="0"/>
                    <a:pt x="6858000" y="0"/>
                  </a:cubicBezTo>
                  <a:close/>
                </a:path>
              </a:pathLst>
            </a:custGeom>
            <a:blipFill>
              <a:blip r:embed="rId6"/>
              <a:stretch>
                <a:fillRect r="-1445" b="-15834"/>
              </a:stretch>
            </a:blipFill>
          </p:spPr>
        </p:sp>
      </p:grpSp>
      <p:sp>
        <p:nvSpPr>
          <p:cNvPr id="28" name="Freeform 28"/>
          <p:cNvSpPr/>
          <p:nvPr/>
        </p:nvSpPr>
        <p:spPr>
          <a:xfrm>
            <a:off x="16638052" y="0"/>
            <a:ext cx="1649948" cy="1649948"/>
          </a:xfrm>
          <a:custGeom>
            <a:avLst/>
            <a:gdLst/>
            <a:ahLst/>
            <a:cxnLst/>
            <a:rect l="l" t="t" r="r" b="b"/>
            <a:pathLst>
              <a:path w="1649948" h="1649948">
                <a:moveTo>
                  <a:pt x="0" y="0"/>
                </a:moveTo>
                <a:lnTo>
                  <a:pt x="1649948" y="0"/>
                </a:lnTo>
                <a:lnTo>
                  <a:pt x="1649948" y="1649948"/>
                </a:lnTo>
                <a:lnTo>
                  <a:pt x="0" y="164994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22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6638052" y="0"/>
            <a:ext cx="1649948" cy="1649948"/>
          </a:xfrm>
          <a:custGeom>
            <a:avLst/>
            <a:gdLst/>
            <a:ahLst/>
            <a:cxnLst/>
            <a:rect l="l" t="t" r="r" b="b"/>
            <a:pathLst>
              <a:path w="1649948" h="1649948">
                <a:moveTo>
                  <a:pt x="0" y="0"/>
                </a:moveTo>
                <a:lnTo>
                  <a:pt x="1649948" y="0"/>
                </a:lnTo>
                <a:lnTo>
                  <a:pt x="1649948" y="1649948"/>
                </a:lnTo>
                <a:lnTo>
                  <a:pt x="0" y="16499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>
            <a:off x="3165772" y="5133975"/>
            <a:ext cx="13472280" cy="952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5" name="AutoShape 5"/>
          <p:cNvSpPr/>
          <p:nvPr/>
        </p:nvSpPr>
        <p:spPr>
          <a:xfrm>
            <a:off x="6306272" y="5162550"/>
            <a:ext cx="0" cy="719909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6" name="AutoShape 6"/>
          <p:cNvSpPr/>
          <p:nvPr/>
        </p:nvSpPr>
        <p:spPr>
          <a:xfrm flipV="1">
            <a:off x="9558982" y="4395016"/>
            <a:ext cx="0" cy="719909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7" name="AutoShape 7"/>
          <p:cNvSpPr/>
          <p:nvPr/>
        </p:nvSpPr>
        <p:spPr>
          <a:xfrm>
            <a:off x="12847311" y="5172075"/>
            <a:ext cx="0" cy="719909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8" name="Freeform 8"/>
          <p:cNvSpPr/>
          <p:nvPr/>
        </p:nvSpPr>
        <p:spPr>
          <a:xfrm>
            <a:off x="2052536" y="4590016"/>
            <a:ext cx="1460574" cy="1221267"/>
          </a:xfrm>
          <a:custGeom>
            <a:avLst/>
            <a:gdLst/>
            <a:ahLst/>
            <a:cxnLst/>
            <a:rect l="l" t="t" r="r" b="b"/>
            <a:pathLst>
              <a:path w="1460574" h="1221267">
                <a:moveTo>
                  <a:pt x="0" y="0"/>
                </a:moveTo>
                <a:lnTo>
                  <a:pt x="1460574" y="0"/>
                </a:lnTo>
                <a:lnTo>
                  <a:pt x="1460574" y="1221267"/>
                </a:lnTo>
                <a:lnTo>
                  <a:pt x="0" y="12212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738454" y="1707098"/>
            <a:ext cx="7089807" cy="774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9"/>
              </a:lnSpc>
            </a:pPr>
            <a:r>
              <a:rPr lang="en-US" sz="5499" spc="175">
                <a:solidFill>
                  <a:srgbClr val="FFFFFF"/>
                </a:solidFill>
                <a:latin typeface="Days"/>
                <a:ea typeface="Days"/>
                <a:cs typeface="Days"/>
                <a:sym typeface="Days"/>
              </a:rPr>
              <a:t>Milestones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61950" y="6056994"/>
            <a:ext cx="1403702" cy="375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6"/>
              </a:lnSpc>
            </a:pPr>
            <a:r>
              <a:rPr lang="en-US" sz="2099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July 2023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180215" y="6070410"/>
            <a:ext cx="2252114" cy="766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6"/>
              </a:lnSpc>
            </a:pPr>
            <a:r>
              <a:rPr lang="en-US" sz="2099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15+ Big Data Dashboards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266974" y="3466900"/>
            <a:ext cx="2393516" cy="766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6"/>
              </a:lnSpc>
            </a:pPr>
            <a:r>
              <a:rPr lang="en-US" sz="2099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5+ ML/AI Assignments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631503" y="6056994"/>
            <a:ext cx="2393516" cy="766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6"/>
              </a:lnSpc>
            </a:pPr>
            <a:r>
              <a:rPr lang="en-US" sz="2099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Trained 7 Resources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273126" y="8698854"/>
            <a:ext cx="11713061" cy="319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6"/>
              </a:lnSpc>
            </a:pPr>
            <a:r>
              <a:rPr lang="en-US" sz="1800">
                <a:solidFill>
                  <a:srgbClr val="FFFFFF"/>
                </a:solidFill>
                <a:latin typeface="Open Sauce Light Italics"/>
                <a:ea typeface="Open Sauce Light Italics"/>
                <a:cs typeface="Open Sauce Light Italics"/>
                <a:sym typeface="Open Sauce Light Italics"/>
              </a:rPr>
              <a:t>"Every great journey begins with a single step. Celebrate how far we've come and embrace the path ahead."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22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66398" y="1970284"/>
            <a:ext cx="15115764" cy="6982741"/>
            <a:chOff x="0" y="0"/>
            <a:chExt cx="3981107" cy="183907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981107" cy="1839076"/>
            </a:xfrm>
            <a:custGeom>
              <a:avLst/>
              <a:gdLst/>
              <a:ahLst/>
              <a:cxnLst/>
              <a:rect l="l" t="t" r="r" b="b"/>
              <a:pathLst>
                <a:path w="3981107" h="1839076">
                  <a:moveTo>
                    <a:pt x="0" y="0"/>
                  </a:moveTo>
                  <a:lnTo>
                    <a:pt x="3981107" y="0"/>
                  </a:lnTo>
                  <a:lnTo>
                    <a:pt x="3981107" y="1839076"/>
                  </a:lnTo>
                  <a:lnTo>
                    <a:pt x="0" y="1839076"/>
                  </a:lnTo>
                  <a:close/>
                </a:path>
              </a:pathLst>
            </a:custGeom>
            <a:solidFill>
              <a:srgbClr val="F5F5F5"/>
            </a:solidFill>
            <a:ln w="38100" cap="sq">
              <a:solidFill>
                <a:srgbClr val="202354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981107" cy="18676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6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691519" y="4960302"/>
            <a:ext cx="3736180" cy="1426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Completed a number of projects transforming public datasets into comprehensive dashboards including PSLM 2018-19, Gallup International End of Year Surveys, Gallup Pakistan Electoral History.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3417346" y="4493536"/>
            <a:ext cx="898829" cy="939201"/>
            <a:chOff x="0" y="0"/>
            <a:chExt cx="1198439" cy="125226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198439" cy="1252268"/>
              <a:chOff x="0" y="0"/>
              <a:chExt cx="354711" cy="37064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54711" cy="370643"/>
              </a:xfrm>
              <a:custGeom>
                <a:avLst/>
                <a:gdLst/>
                <a:ahLst/>
                <a:cxnLst/>
                <a:rect l="l" t="t" r="r" b="b"/>
                <a:pathLst>
                  <a:path w="354711" h="370643">
                    <a:moveTo>
                      <a:pt x="0" y="0"/>
                    </a:moveTo>
                    <a:lnTo>
                      <a:pt x="354711" y="0"/>
                    </a:lnTo>
                    <a:lnTo>
                      <a:pt x="354711" y="370643"/>
                    </a:lnTo>
                    <a:lnTo>
                      <a:pt x="0" y="37064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34593">
                      <a:alpha val="100000"/>
                    </a:srgbClr>
                  </a:gs>
                  <a:gs pos="100000">
                    <a:srgbClr val="151F52">
                      <a:alpha val="100000"/>
                    </a:srgbClr>
                  </a:gs>
                </a:gsLst>
                <a:lin ang="5400000"/>
              </a:gra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354711" cy="4087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0" y="82960"/>
              <a:ext cx="1198439" cy="10006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69"/>
                </a:lnSpc>
                <a:spcBef>
                  <a:spcPct val="0"/>
                </a:spcBef>
              </a:pPr>
              <a:r>
                <a:rPr lang="en-US" sz="4549">
                  <a:solidFill>
                    <a:srgbClr val="FFFFFF"/>
                  </a:solidFill>
                  <a:latin typeface="Open Sauce Medium"/>
                  <a:ea typeface="Open Sauce Medium"/>
                  <a:cs typeface="Open Sauce Medium"/>
                  <a:sym typeface="Open Sauce Medium"/>
                </a:rPr>
                <a:t>01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691519" y="4509458"/>
            <a:ext cx="3736180" cy="438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Dashboards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791591" y="4960302"/>
            <a:ext cx="3817417" cy="1426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Levering robust capabilities of Python for web scrapping, data automation, and advanced analytics such as  sentiment analysis on news headlines, OCR Reader etc.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791591" y="4509458"/>
            <a:ext cx="4074611" cy="438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Machine Learning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565018" y="4478643"/>
            <a:ext cx="898829" cy="939201"/>
            <a:chOff x="0" y="0"/>
            <a:chExt cx="1198439" cy="1252268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198439" cy="1252268"/>
              <a:chOff x="0" y="0"/>
              <a:chExt cx="354711" cy="370643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354711" cy="370643"/>
              </a:xfrm>
              <a:custGeom>
                <a:avLst/>
                <a:gdLst/>
                <a:ahLst/>
                <a:cxnLst/>
                <a:rect l="l" t="t" r="r" b="b"/>
                <a:pathLst>
                  <a:path w="354711" h="370643">
                    <a:moveTo>
                      <a:pt x="0" y="0"/>
                    </a:moveTo>
                    <a:lnTo>
                      <a:pt x="354711" y="0"/>
                    </a:lnTo>
                    <a:lnTo>
                      <a:pt x="354711" y="370643"/>
                    </a:lnTo>
                    <a:lnTo>
                      <a:pt x="0" y="37064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34593">
                      <a:alpha val="100000"/>
                    </a:srgbClr>
                  </a:gs>
                  <a:gs pos="100000">
                    <a:srgbClr val="151F52">
                      <a:alpha val="100000"/>
                    </a:srgbClr>
                  </a:gs>
                </a:gsLst>
                <a:lin ang="5400000"/>
              </a:gra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38100"/>
                <a:ext cx="354711" cy="4087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0" y="82960"/>
              <a:ext cx="1198439" cy="10006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69"/>
                </a:lnSpc>
                <a:spcBef>
                  <a:spcPct val="0"/>
                </a:spcBef>
              </a:pPr>
              <a:r>
                <a:rPr lang="en-US" sz="4549">
                  <a:solidFill>
                    <a:srgbClr val="FFFFFF"/>
                  </a:solidFill>
                  <a:latin typeface="Open Sauce Medium"/>
                  <a:ea typeface="Open Sauce Medium"/>
                  <a:cs typeface="Open Sauce Medium"/>
                  <a:sym typeface="Open Sauce Medium"/>
                </a:rPr>
                <a:t>02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5738454" y="2246618"/>
            <a:ext cx="7089807" cy="774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9"/>
              </a:lnSpc>
            </a:pPr>
            <a:r>
              <a:rPr lang="en-US" sz="5499" spc="175">
                <a:solidFill>
                  <a:srgbClr val="000000"/>
                </a:solidFill>
                <a:latin typeface="Days"/>
                <a:ea typeface="Days"/>
                <a:cs typeface="Days"/>
                <a:sym typeface="Days"/>
              </a:rPr>
              <a:t>Projects</a:t>
            </a:r>
          </a:p>
        </p:txBody>
      </p:sp>
      <p:sp>
        <p:nvSpPr>
          <p:cNvPr id="21" name="Freeform 21"/>
          <p:cNvSpPr/>
          <p:nvPr/>
        </p:nvSpPr>
        <p:spPr>
          <a:xfrm>
            <a:off x="16638052" y="0"/>
            <a:ext cx="1649948" cy="1649948"/>
          </a:xfrm>
          <a:custGeom>
            <a:avLst/>
            <a:gdLst/>
            <a:ahLst/>
            <a:cxnLst/>
            <a:rect l="l" t="t" r="r" b="b"/>
            <a:pathLst>
              <a:path w="1649948" h="1649948">
                <a:moveTo>
                  <a:pt x="0" y="0"/>
                </a:moveTo>
                <a:lnTo>
                  <a:pt x="1649948" y="0"/>
                </a:lnTo>
                <a:lnTo>
                  <a:pt x="1649948" y="1649948"/>
                </a:lnTo>
                <a:lnTo>
                  <a:pt x="0" y="16499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22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flipH="1" flipV="1">
            <a:off x="10709721" y="3924300"/>
            <a:ext cx="7554215" cy="5245"/>
          </a:xfrm>
          <a:prstGeom prst="line">
            <a:avLst/>
          </a:prstGeom>
          <a:ln w="76200" cap="flat">
            <a:solidFill>
              <a:srgbClr val="C23A9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760624" y="1789938"/>
            <a:ext cx="9459937" cy="5042661"/>
          </a:xfrm>
          <a:custGeom>
            <a:avLst/>
            <a:gdLst/>
            <a:ahLst/>
            <a:cxnLst/>
            <a:rect l="l" t="t" r="r" b="b"/>
            <a:pathLst>
              <a:path w="9459937" h="5042661">
                <a:moveTo>
                  <a:pt x="0" y="0"/>
                </a:moveTo>
                <a:lnTo>
                  <a:pt x="9459937" y="0"/>
                </a:lnTo>
                <a:lnTo>
                  <a:pt x="9459937" y="5042661"/>
                </a:lnTo>
                <a:lnTo>
                  <a:pt x="0" y="50426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709722" y="4263643"/>
            <a:ext cx="6549578" cy="986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 algn="l">
              <a:lnSpc>
                <a:spcPts val="2646"/>
              </a:lnSpc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Data Granularity</a:t>
            </a:r>
          </a:p>
          <a:p>
            <a:pPr marL="388620" lvl="1" indent="-194310" algn="l">
              <a:lnSpc>
                <a:spcPts val="2646"/>
              </a:lnSpc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GIS Mapping Integration</a:t>
            </a:r>
          </a:p>
          <a:p>
            <a:pPr marL="388620" lvl="1" indent="-194310" algn="l">
              <a:lnSpc>
                <a:spcPts val="2646"/>
              </a:lnSpc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Hotspot Regions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709722" y="1783933"/>
            <a:ext cx="5473970" cy="774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49"/>
              </a:lnSpc>
            </a:pPr>
            <a:r>
              <a:rPr lang="en-US" sz="5499" spc="175">
                <a:solidFill>
                  <a:srgbClr val="FFFFFF"/>
                </a:solidFill>
                <a:latin typeface="Days"/>
                <a:ea typeface="Days"/>
                <a:cs typeface="Days"/>
                <a:sym typeface="Days"/>
              </a:rPr>
              <a:t>PSLM 2018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709722" y="2620250"/>
            <a:ext cx="6549578" cy="96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79"/>
              </a:lnSpc>
            </a:pPr>
            <a:r>
              <a:rPr lang="en-US" sz="6799" spc="768">
                <a:solidFill>
                  <a:srgbClr val="FFFFFF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DASHBOARD</a:t>
            </a:r>
          </a:p>
        </p:txBody>
      </p:sp>
      <p:sp>
        <p:nvSpPr>
          <p:cNvPr id="8" name="Freeform 8"/>
          <p:cNvSpPr/>
          <p:nvPr/>
        </p:nvSpPr>
        <p:spPr>
          <a:xfrm>
            <a:off x="16638052" y="0"/>
            <a:ext cx="1649948" cy="1649948"/>
          </a:xfrm>
          <a:custGeom>
            <a:avLst/>
            <a:gdLst/>
            <a:ahLst/>
            <a:cxnLst/>
            <a:rect l="l" t="t" r="r" b="b"/>
            <a:pathLst>
              <a:path w="1649948" h="1649948">
                <a:moveTo>
                  <a:pt x="0" y="0"/>
                </a:moveTo>
                <a:lnTo>
                  <a:pt x="1649948" y="0"/>
                </a:lnTo>
                <a:lnTo>
                  <a:pt x="1649948" y="1649948"/>
                </a:lnTo>
                <a:lnTo>
                  <a:pt x="0" y="16499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22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flipH="1" flipV="1">
            <a:off x="10709721" y="3848100"/>
            <a:ext cx="7578277" cy="0"/>
          </a:xfrm>
          <a:prstGeom prst="line">
            <a:avLst/>
          </a:prstGeom>
          <a:ln w="76200" cap="flat">
            <a:solidFill>
              <a:srgbClr val="C23A9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10709722" y="4263643"/>
            <a:ext cx="6549578" cy="1652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 algn="l">
              <a:lnSpc>
                <a:spcPts val="2646"/>
              </a:lnSpc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Voter Turnout</a:t>
            </a:r>
          </a:p>
          <a:p>
            <a:pPr marL="388620" lvl="1" indent="-194310" algn="l">
              <a:lnSpc>
                <a:spcPts val="2646"/>
              </a:lnSpc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Party Performance</a:t>
            </a:r>
          </a:p>
          <a:p>
            <a:pPr marL="388620" lvl="1" indent="-194310" algn="l">
              <a:lnSpc>
                <a:spcPts val="2646"/>
              </a:lnSpc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Voting Share</a:t>
            </a:r>
          </a:p>
          <a:p>
            <a:pPr marL="388620" lvl="1" indent="-194310" algn="l">
              <a:lnSpc>
                <a:spcPts val="2646"/>
              </a:lnSpc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Historical Trend</a:t>
            </a:r>
          </a:p>
          <a:p>
            <a:pPr marL="388620" lvl="1" indent="-194310" algn="l">
              <a:lnSpc>
                <a:spcPts val="2646"/>
              </a:lnSpc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Data Granulairty (Dirstrct and Constituency level)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709722" y="1783933"/>
            <a:ext cx="6549578" cy="774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49"/>
              </a:lnSpc>
            </a:pPr>
            <a:r>
              <a:rPr lang="en-US" sz="5499" spc="175">
                <a:solidFill>
                  <a:srgbClr val="FFFFFF"/>
                </a:solidFill>
                <a:latin typeface="Days"/>
                <a:ea typeface="Days"/>
                <a:cs typeface="Days"/>
                <a:sym typeface="Days"/>
              </a:rPr>
              <a:t>Elections 2024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709722" y="2620250"/>
            <a:ext cx="6549578" cy="96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79"/>
              </a:lnSpc>
            </a:pPr>
            <a:r>
              <a:rPr lang="en-US" sz="6799" spc="768">
                <a:solidFill>
                  <a:srgbClr val="FFFFFF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DASHBOARD</a:t>
            </a:r>
          </a:p>
        </p:txBody>
      </p:sp>
      <p:sp>
        <p:nvSpPr>
          <p:cNvPr id="7" name="Freeform 7"/>
          <p:cNvSpPr/>
          <p:nvPr/>
        </p:nvSpPr>
        <p:spPr>
          <a:xfrm>
            <a:off x="760624" y="1806373"/>
            <a:ext cx="9459937" cy="5293060"/>
          </a:xfrm>
          <a:custGeom>
            <a:avLst/>
            <a:gdLst/>
            <a:ahLst/>
            <a:cxnLst/>
            <a:rect l="l" t="t" r="r" b="b"/>
            <a:pathLst>
              <a:path w="9459937" h="5293060">
                <a:moveTo>
                  <a:pt x="0" y="0"/>
                </a:moveTo>
                <a:lnTo>
                  <a:pt x="9459937" y="0"/>
                </a:lnTo>
                <a:lnTo>
                  <a:pt x="9459937" y="5293060"/>
                </a:lnTo>
                <a:lnTo>
                  <a:pt x="0" y="5293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638052" y="0"/>
            <a:ext cx="1649948" cy="1649948"/>
          </a:xfrm>
          <a:custGeom>
            <a:avLst/>
            <a:gdLst/>
            <a:ahLst/>
            <a:cxnLst/>
            <a:rect l="l" t="t" r="r" b="b"/>
            <a:pathLst>
              <a:path w="1649948" h="1649948">
                <a:moveTo>
                  <a:pt x="0" y="0"/>
                </a:moveTo>
                <a:lnTo>
                  <a:pt x="1649948" y="0"/>
                </a:lnTo>
                <a:lnTo>
                  <a:pt x="1649948" y="1649948"/>
                </a:lnTo>
                <a:lnTo>
                  <a:pt x="0" y="16499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365</Words>
  <Application>Microsoft Office PowerPoint</Application>
  <PresentationFormat>Custom</PresentationFormat>
  <Paragraphs>96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Agrandir Narrow Bold</vt:lpstr>
      <vt:lpstr>Open Sauce Light Italics</vt:lpstr>
      <vt:lpstr>Days</vt:lpstr>
      <vt:lpstr>Open Sauce Light</vt:lpstr>
      <vt:lpstr>Open Sauce</vt:lpstr>
      <vt:lpstr>Open Sauce Medium</vt:lpstr>
      <vt:lpstr>Calibri</vt:lpstr>
      <vt:lpstr>Arial</vt:lpstr>
      <vt:lpstr>Agrandir Narrow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</dc:title>
  <cp:lastModifiedBy>Muhammad Abdullah</cp:lastModifiedBy>
  <cp:revision>5</cp:revision>
  <dcterms:created xsi:type="dcterms:W3CDTF">2006-08-16T00:00:00Z</dcterms:created>
  <dcterms:modified xsi:type="dcterms:W3CDTF">2024-07-09T06:55:31Z</dcterms:modified>
  <dc:identifier>DAGJxSp9nmA</dc:identifier>
</cp:coreProperties>
</file>